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8" r:id="rId5"/>
  </p:sldMasterIdLst>
  <p:notesMasterIdLst>
    <p:notesMasterId r:id="rId51"/>
  </p:notesMasterIdLst>
  <p:handoutMasterIdLst>
    <p:handoutMasterId r:id="rId52"/>
  </p:handoutMasterIdLst>
  <p:sldIdLst>
    <p:sldId id="341" r:id="rId6"/>
    <p:sldId id="490" r:id="rId7"/>
    <p:sldId id="472" r:id="rId8"/>
    <p:sldId id="555" r:id="rId9"/>
    <p:sldId id="489" r:id="rId10"/>
    <p:sldId id="422" r:id="rId11"/>
    <p:sldId id="423" r:id="rId12"/>
    <p:sldId id="491" r:id="rId13"/>
    <p:sldId id="377" r:id="rId14"/>
    <p:sldId id="448" r:id="rId15"/>
    <p:sldId id="492" r:id="rId16"/>
    <p:sldId id="372" r:id="rId17"/>
    <p:sldId id="387" r:id="rId18"/>
    <p:sldId id="371" r:id="rId19"/>
    <p:sldId id="454" r:id="rId20"/>
    <p:sldId id="515" r:id="rId21"/>
    <p:sldId id="466" r:id="rId22"/>
    <p:sldId id="1125" r:id="rId23"/>
    <p:sldId id="1126" r:id="rId24"/>
    <p:sldId id="458" r:id="rId25"/>
    <p:sldId id="459" r:id="rId26"/>
    <p:sldId id="469" r:id="rId27"/>
    <p:sldId id="1127" r:id="rId28"/>
    <p:sldId id="500" r:id="rId29"/>
    <p:sldId id="365" r:id="rId30"/>
    <p:sldId id="406" r:id="rId31"/>
    <p:sldId id="509" r:id="rId32"/>
    <p:sldId id="439" r:id="rId33"/>
    <p:sldId id="518" r:id="rId34"/>
    <p:sldId id="519" r:id="rId35"/>
    <p:sldId id="520" r:id="rId36"/>
    <p:sldId id="474" r:id="rId37"/>
    <p:sldId id="430" r:id="rId38"/>
    <p:sldId id="501" r:id="rId39"/>
    <p:sldId id="416" r:id="rId40"/>
    <p:sldId id="414" r:id="rId41"/>
    <p:sldId id="521" r:id="rId42"/>
    <p:sldId id="412" r:id="rId43"/>
    <p:sldId id="503" r:id="rId44"/>
    <p:sldId id="522" r:id="rId45"/>
    <p:sldId id="523" r:id="rId46"/>
    <p:sldId id="524" r:id="rId47"/>
    <p:sldId id="517" r:id="rId48"/>
    <p:sldId id="446" r:id="rId49"/>
    <p:sldId id="464" r:id="rId5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7C7C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56" d="100"/>
          <a:sy n="56" d="100"/>
        </p:scale>
        <p:origin x="4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Feuil1!$A$14:$A$24</c:f>
              <c:strCache>
                <c:ptCount val="11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</c:strCache>
            </c:strRef>
          </c:cat>
          <c:val>
            <c:numRef>
              <c:f>Feuil1!$B$14:$B$24</c:f>
              <c:numCache>
                <c:formatCode>General</c:formatCode>
                <c:ptCount val="11"/>
                <c:pt idx="0">
                  <c:v>148</c:v>
                </c:pt>
                <c:pt idx="1">
                  <c:v>82</c:v>
                </c:pt>
                <c:pt idx="2">
                  <c:v>68</c:v>
                </c:pt>
                <c:pt idx="3">
                  <c:v>36</c:v>
                </c:pt>
                <c:pt idx="4">
                  <c:v>25</c:v>
                </c:pt>
                <c:pt idx="5">
                  <c:v>16</c:v>
                </c:pt>
                <c:pt idx="6">
                  <c:v>10</c:v>
                </c:pt>
                <c:pt idx="7">
                  <c:v>12</c:v>
                </c:pt>
                <c:pt idx="8">
                  <c:v>17</c:v>
                </c:pt>
                <c:pt idx="9">
                  <c:v>11</c:v>
                </c:pt>
                <c:pt idx="1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CC-4DFF-8404-8FAF2BE6D237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Feuil1!$A$14:$A$24</c:f>
              <c:strCache>
                <c:ptCount val="11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</c:strCache>
            </c:strRef>
          </c:cat>
          <c:val>
            <c:numRef>
              <c:f>Feuil1!$C$14:$C$24</c:f>
              <c:numCache>
                <c:formatCode>General</c:formatCode>
                <c:ptCount val="11"/>
                <c:pt idx="0">
                  <c:v>1519</c:v>
                </c:pt>
                <c:pt idx="1">
                  <c:v>544</c:v>
                </c:pt>
                <c:pt idx="2">
                  <c:v>489</c:v>
                </c:pt>
                <c:pt idx="3">
                  <c:v>328</c:v>
                </c:pt>
                <c:pt idx="4">
                  <c:v>209</c:v>
                </c:pt>
                <c:pt idx="5">
                  <c:v>117</c:v>
                </c:pt>
                <c:pt idx="6">
                  <c:v>83</c:v>
                </c:pt>
                <c:pt idx="7">
                  <c:v>120</c:v>
                </c:pt>
                <c:pt idx="8">
                  <c:v>60</c:v>
                </c:pt>
                <c:pt idx="9">
                  <c:v>48</c:v>
                </c:pt>
                <c:pt idx="10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CC-4DFF-8404-8FAF2BE6D237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invertIfNegative val="0"/>
          <c:cat>
            <c:strRef>
              <c:f>Feuil1!$A$14:$A$24</c:f>
              <c:strCache>
                <c:ptCount val="11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</c:strCache>
            </c:strRef>
          </c:cat>
          <c:val>
            <c:numRef>
              <c:f>Feuil1!$D$14:$D$24</c:f>
              <c:numCache>
                <c:formatCode>General</c:formatCode>
                <c:ptCount val="11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  <c:pt idx="5">
                  <c:v>661</c:v>
                </c:pt>
                <c:pt idx="6">
                  <c:v>956</c:v>
                </c:pt>
                <c:pt idx="7">
                  <c:v>1275</c:v>
                </c:pt>
                <c:pt idx="8">
                  <c:v>1220</c:v>
                </c:pt>
                <c:pt idx="9">
                  <c:v>730</c:v>
                </c:pt>
                <c:pt idx="10">
                  <c:v>420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CC-4DFF-8404-8FAF2BE6D237}"/>
            </c:ext>
          </c:extLst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Rel-18 CRs (BCF)</c:v>
                </c:pt>
              </c:strCache>
            </c:strRef>
          </c:tx>
          <c:invertIfNegative val="0"/>
          <c:cat>
            <c:strRef>
              <c:f>Feuil1!$A$14:$A$24</c:f>
              <c:strCache>
                <c:ptCount val="11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  <c:pt idx="6">
                  <c:v>#94</c:v>
                </c:pt>
                <c:pt idx="7">
                  <c:v>#95</c:v>
                </c:pt>
                <c:pt idx="8">
                  <c:v>#96</c:v>
                </c:pt>
                <c:pt idx="9">
                  <c:v>#97</c:v>
                </c:pt>
                <c:pt idx="10">
                  <c:v>#98</c:v>
                </c:pt>
              </c:strCache>
            </c:strRef>
          </c:cat>
          <c:val>
            <c:numRef>
              <c:f>Feuil1!$E$14:$E$24</c:f>
              <c:numCache>
                <c:formatCode>General</c:formatCode>
                <c:ptCount val="11"/>
                <c:pt idx="9">
                  <c:v>103</c:v>
                </c:pt>
                <c:pt idx="10">
                  <c:v>482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BCC-4DFF-8404-8FAF2BE6D2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60127056"/>
        <c:axId val="360159112"/>
      </c:barChart>
      <c:catAx>
        <c:axId val="3601270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60159112"/>
        <c:crosses val="autoZero"/>
        <c:auto val="1"/>
        <c:lblAlgn val="ctr"/>
        <c:lblOffset val="100"/>
        <c:noMultiLvlLbl val="0"/>
      </c:catAx>
      <c:valAx>
        <c:axId val="36015911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601270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Feuil1!$A$2:$A$24</c:f>
              <c:strCache>
                <c:ptCount val="23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</c:strCache>
            </c:strRef>
          </c:cat>
          <c:val>
            <c:numRef>
              <c:f>Feuil1!$B$2:$B$24</c:f>
              <c:numCache>
                <c:formatCode>General</c:formatCode>
                <c:ptCount val="23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90-478A-ACC8-085CE32824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256352"/>
        <c:axId val="360264936"/>
      </c:barChart>
      <c:catAx>
        <c:axId val="360256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264936"/>
        <c:crosses val="autoZero"/>
        <c:auto val="1"/>
        <c:lblAlgn val="ctr"/>
        <c:lblOffset val="100"/>
        <c:noMultiLvlLbl val="0"/>
      </c:catAx>
      <c:valAx>
        <c:axId val="360264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2563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Feuil1!$A$8:$A$24</c:f>
              <c:strCache>
                <c:ptCount val="17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</c:strCache>
            </c:strRef>
          </c:cat>
          <c:val>
            <c:numRef>
              <c:f>Feuil1!$C$8:$C$24</c:f>
              <c:numCache>
                <c:formatCode>General</c:formatCode>
                <c:ptCount val="17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4A-4433-8518-0F8E609486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Feuil1!$A$15:$A$24</c:f>
              <c:strCache>
                <c:ptCount val="10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</c:strCache>
            </c:strRef>
          </c:cat>
          <c:val>
            <c:numRef>
              <c:f>Feuil1!$D$15:$D$24</c:f>
              <c:numCache>
                <c:formatCode>General</c:formatCode>
                <c:ptCount val="10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661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7C-4527-BF81-424163F98A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75560"/>
        <c:axId val="360375944"/>
      </c:barChart>
      <c:catAx>
        <c:axId val="360375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75944"/>
        <c:crosses val="autoZero"/>
        <c:auto val="1"/>
        <c:lblAlgn val="ctr"/>
        <c:lblOffset val="100"/>
        <c:noMultiLvlLbl val="0"/>
      </c:catAx>
      <c:valAx>
        <c:axId val="360375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7556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Feuil1!$E$1</c:f>
              <c:strCache>
                <c:ptCount val="1"/>
                <c:pt idx="0">
                  <c:v>Rel-18 CRs (BCF)</c:v>
                </c:pt>
              </c:strCache>
            </c:strRef>
          </c:tx>
          <c:invertIfNegative val="0"/>
          <c:cat>
            <c:strRef>
              <c:f>Feuil1!$A$23:$A$24</c:f>
              <c:strCache>
                <c:ptCount val="2"/>
                <c:pt idx="0">
                  <c:v>#97</c:v>
                </c:pt>
                <c:pt idx="1">
                  <c:v>#98</c:v>
                </c:pt>
              </c:strCache>
            </c:strRef>
          </c:cat>
          <c:val>
            <c:numRef>
              <c:f>Feuil1!$E$23:$E$24</c:f>
              <c:numCache>
                <c:formatCode>General</c:formatCode>
                <c:ptCount val="2"/>
                <c:pt idx="0">
                  <c:v>103</c:v>
                </c:pt>
                <c:pt idx="1">
                  <c:v>482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5B-4DD9-9942-3653E4757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336968"/>
        <c:axId val="360337352"/>
      </c:barChart>
      <c:catAx>
        <c:axId val="360336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60337352"/>
        <c:crosses val="autoZero"/>
        <c:auto val="1"/>
        <c:lblAlgn val="ctr"/>
        <c:lblOffset val="100"/>
        <c:noMultiLvlLbl val="0"/>
      </c:catAx>
      <c:valAx>
        <c:axId val="360337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03369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08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332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5779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98173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9390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492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02662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54438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323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SA#98e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E-Meeting, 13 - 19 December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SP-221314	</a:t>
            </a:r>
          </a:p>
        </p:txBody>
      </p:sp>
      <p:sp>
        <p:nvSpPr>
          <p:cNvPr id="2" name="MSIPCMContentMarking" descr="{&quot;HashCode&quot;:-309203560,&quot;Placement&quot;:&quot;Footer&quot;,&quot;Top&quot;:523.8,&quot;Left&quot;:435.058655,&quot;SlideWidth&quot;:960,&quot;SlideHeight&quot;:540}">
            <a:extLst>
              <a:ext uri="{FF2B5EF4-FFF2-40B4-BE49-F238E27FC236}">
                <a16:creationId xmlns:a16="http://schemas.microsoft.com/office/drawing/2014/main" id="{CC101639-8128-4FF9-ABEC-DDE2CF3A7B35}"/>
              </a:ext>
            </a:extLst>
          </p:cNvPr>
          <p:cNvSpPr txBox="1"/>
          <p:nvPr userDrawn="1"/>
        </p:nvSpPr>
        <p:spPr>
          <a:xfrm>
            <a:off x="5525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fr-FR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CT#98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12–14 December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CP-223253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2" name="MSIPCMContentMarking" descr="{&quot;HashCode&quot;:-309203560,&quot;Placement&quot;:&quot;Footer&quot;,&quot;Top&quot;:523.8,&quot;Left&quot;:435.058655,&quot;SlideWidth&quot;:960,&quot;SlideHeight&quot;:540}">
            <a:extLst>
              <a:ext uri="{FF2B5EF4-FFF2-40B4-BE49-F238E27FC236}">
                <a16:creationId xmlns:a16="http://schemas.microsoft.com/office/drawing/2014/main" id="{4256FD4F-62B2-480C-AC26-41A23E41D247}"/>
              </a:ext>
            </a:extLst>
          </p:cNvPr>
          <p:cNvSpPr txBox="1"/>
          <p:nvPr userDrawn="1"/>
        </p:nvSpPr>
        <p:spPr>
          <a:xfrm>
            <a:off x="5525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fr-FR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  <p:extLst>
      <p:ext uri="{BB962C8B-B14F-4D97-AF65-F5344CB8AC3E}">
        <p14:creationId xmlns:p14="http://schemas.microsoft.com/office/powerpoint/2010/main" val="1365444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WG1_mm-cc-sm_ex-CN1/TSGC1_139_Toulouse/Docs/C1-226538.zip" TargetMode="External"/><Relationship Id="rId3" Type="http://schemas.openxmlformats.org/officeDocument/2006/relationships/hyperlink" Target="https://www.3gpp.org/ftp/tsg_ct/WG1_mm-cc-sm_ex-CN1/TSGC1_138e/Docs/C1-226240.zip" TargetMode="External"/><Relationship Id="rId7" Type="http://schemas.openxmlformats.org/officeDocument/2006/relationships/hyperlink" Target="https://www.3gpp.org/ftp/tsg_ct/WG1_mm-cc-sm_ex-CN1/TSGC1_138e/Docs/C1-226117.zip" TargetMode="Externa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6.xml"/><Relationship Id="rId6" Type="http://schemas.openxmlformats.org/officeDocument/2006/relationships/hyperlink" Target="https://www.3gpp.org/ftp/tsg_ct/WG1_mm-cc-sm_ex-CN1/TSGC1_139_Toulouse/Docs/C1-226913.zip" TargetMode="External"/><Relationship Id="rId5" Type="http://schemas.openxmlformats.org/officeDocument/2006/relationships/hyperlink" Target="https://www.3gpp.org/ftp/tsg_ct/WG1_mm-cc-sm_ex-CN1/TSGC1_139_Toulouse/Docs/C1-226912.zip" TargetMode="External"/><Relationship Id="rId4" Type="http://schemas.openxmlformats.org/officeDocument/2006/relationships/hyperlink" Target="https://www.3gpp.org/ftp/tsg_ct/WG1_mm-cc-sm_ex-CN1/TSGC1_138e/Docs/C1-226235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1_mm-cc-sm_ex-CN1/TSGC1_139_Toulouse/Docs/C1-227002.zip" TargetMode="External"/><Relationship Id="rId2" Type="http://schemas.openxmlformats.org/officeDocument/2006/relationships/hyperlink" Target="https://www.3gpp.org/ftp/tsg_ct/WG1_mm-cc-sm_ex-CN1/TSGC1_139_Toulouse/Docs/C1-227000.zip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3gpp.org/ftp/tsg_ct/WG1_mm-cc-sm_ex-CN1/TSGC1_139_Toulouse/Docs/C1-227132.zip" TargetMode="External"/><Relationship Id="rId4" Type="http://schemas.openxmlformats.org/officeDocument/2006/relationships/hyperlink" Target="https://www.3gpp.org/ftp/tsg_ct/WG1_mm-cc-sm_ex-CN1/TSGC1_138e/Docs/C1-226137.zip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8e/Docs/CP-223105.zip" TargetMode="External"/><Relationship Id="rId3" Type="http://schemas.openxmlformats.org/officeDocument/2006/relationships/hyperlink" Target="https://www.3gpp.org/ftp/tsg_ct/TSG_CT/TSGC_98e/Docs/CP-223021.zip" TargetMode="External"/><Relationship Id="rId7" Type="http://schemas.openxmlformats.org/officeDocument/2006/relationships/hyperlink" Target="https://www.3gpp.org/ftp/tsg_ct/TSG_CT/TSGC_98e/Docs/CP-223026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8e/Docs/CP-223025.zip" TargetMode="External"/><Relationship Id="rId5" Type="http://schemas.openxmlformats.org/officeDocument/2006/relationships/hyperlink" Target="https://www.3gpp.org/ftp/tsg_ct/TSG_CT/TSGC_98e/Docs/CP-223024.zip" TargetMode="External"/><Relationship Id="rId4" Type="http://schemas.openxmlformats.org/officeDocument/2006/relationships/hyperlink" Target="https://www.3gpp.org/ftp/tsg_ct/TSG_CT/TSGC_98e/Docs/CP-223022.zip" TargetMode="External"/><Relationship Id="rId9" Type="http://schemas.openxmlformats.org/officeDocument/2006/relationships/hyperlink" Target="https://www.3gpp.org/ftp/tsg_ct/TSG_CT/TSGC_98e/Docs/CP-223106.zip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8e/Docs/CP-223204.zip" TargetMode="External"/><Relationship Id="rId3" Type="http://schemas.openxmlformats.org/officeDocument/2006/relationships/hyperlink" Target="https://www.3gpp.org/ftp/tsg_ct/TSG_CT/TSGC_98e/Docs/CP-223107.zip" TargetMode="External"/><Relationship Id="rId7" Type="http://schemas.openxmlformats.org/officeDocument/2006/relationships/hyperlink" Target="https://www.3gpp.org/ftp/tsg_ct/TSG_CT/TSGC_98e/Docs/CP-223203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8e/Docs/CP-223202.zip" TargetMode="External"/><Relationship Id="rId5" Type="http://schemas.openxmlformats.org/officeDocument/2006/relationships/hyperlink" Target="https://www.3gpp.org/ftp/tsg_ct/TSG_CT/TSGC_98e/Docs/CP-223114.zip" TargetMode="External"/><Relationship Id="rId4" Type="http://schemas.openxmlformats.org/officeDocument/2006/relationships/hyperlink" Target="https://www.3gpp.org/ftp/tsg_ct/TSG_CT/TSGC_98e/Docs/CP-223110.zip" TargetMode="External"/><Relationship Id="rId9" Type="http://schemas.openxmlformats.org/officeDocument/2006/relationships/hyperlink" Target="https://www.3gpp.org/ftp/tsg_ct/TSG_CT/TSGC_98e/Docs/CP-223205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8e/Docs/CP-223261.zip" TargetMode="External"/><Relationship Id="rId3" Type="http://schemas.openxmlformats.org/officeDocument/2006/relationships/hyperlink" Target="https://www.3gpp.org/ftp/tsg_ct/TSG_CT/TSGC_98e/Docs/CP-223206.zip" TargetMode="External"/><Relationship Id="rId7" Type="http://schemas.openxmlformats.org/officeDocument/2006/relationships/hyperlink" Target="https://www.3gpp.org/ftp/tsg_ct/TSG_CT/TSGC_98e/Docs/CP-223211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8e/Docs/CP-223210.zip" TargetMode="External"/><Relationship Id="rId5" Type="http://schemas.openxmlformats.org/officeDocument/2006/relationships/hyperlink" Target="https://www.3gpp.org/ftp/tsg_ct/TSG_CT/TSGC_98e/Docs/CP-223208.zip" TargetMode="External"/><Relationship Id="rId4" Type="http://schemas.openxmlformats.org/officeDocument/2006/relationships/hyperlink" Target="https://www.3gpp.org/ftp/tsg_ct/TSG_CT/TSGC_98e/Docs/CP-223207.zip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8e/Docs/CP-223273.zip" TargetMode="External"/><Relationship Id="rId3" Type="http://schemas.openxmlformats.org/officeDocument/2006/relationships/hyperlink" Target="https://www.3gpp.org/ftp/tsg_ct/TSG_CT/TSGC_98e/Docs/CP-223262.zip" TargetMode="External"/><Relationship Id="rId7" Type="http://schemas.openxmlformats.org/officeDocument/2006/relationships/hyperlink" Target="https://www.3gpp.org/ftp/tsg_ct/TSG_CT/TSGC_98e/Docs/CP-223272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8e/Docs/CP-223271.zip" TargetMode="External"/><Relationship Id="rId5" Type="http://schemas.openxmlformats.org/officeDocument/2006/relationships/hyperlink" Target="https://www.3gpp.org/ftp/tsg_ct/TSG_CT/TSGC_98e/Docs/CP-223267.zip" TargetMode="External"/><Relationship Id="rId4" Type="http://schemas.openxmlformats.org/officeDocument/2006/relationships/hyperlink" Target="https://www.3gpp.org/ftp/tsg_ct/TSG_CT/TSGC_98e/Docs/CP-223266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8e/Docs/CP-223103.zip" TargetMode="External"/><Relationship Id="rId2" Type="http://schemas.openxmlformats.org/officeDocument/2006/relationships/hyperlink" Target="https://www.3gpp.org/ftp/tsg_ct/TSG_CT/TSGC_98e/Docs/CP-223102.zip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SA#98e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475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368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231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34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0923933"/>
              </p:ext>
            </p:extLst>
          </p:nvPr>
        </p:nvGraphicFramePr>
        <p:xfrm>
          <a:off x="6535947" y="1690688"/>
          <a:ext cx="4572000" cy="445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3</a:t>
            </a:r>
          </a:p>
          <a:p>
            <a:pPr lvl="2"/>
            <a:r>
              <a:rPr lang="en-US" dirty="0"/>
              <a:t>MCS, SEW Ph2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579853" cy="4351338"/>
          </a:xfrm>
        </p:spPr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 (11 at CT#97e)</a:t>
            </a:r>
          </a:p>
          <a:p>
            <a:pPr lvl="2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TEI, 5GS_Ph1, CAPIF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1484718"/>
              </p:ext>
            </p:extLst>
          </p:nvPr>
        </p:nvGraphicFramePr>
        <p:xfrm>
          <a:off x="6781800" y="1690688"/>
          <a:ext cx="4572000" cy="445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37 (48)</a:t>
            </a:r>
          </a:p>
          <a:p>
            <a:pPr lvl="2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TEI, </a:t>
            </a:r>
            <a:r>
              <a:rPr lang="en-US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eLCS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5GS_Ph1, 5G_CIoT, V2XARC/V2XAPP, Test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 strictly applied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8215629"/>
              </p:ext>
            </p:extLst>
          </p:nvPr>
        </p:nvGraphicFramePr>
        <p:xfrm>
          <a:off x="6349041" y="1988388"/>
          <a:ext cx="5414513" cy="3739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420 (730 in previous TSG)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 rule MUST be enforced.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Protocols should be modified only if deemed required</a:t>
            </a:r>
          </a:p>
          <a:p>
            <a:pPr lvl="2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Aim: limit impacts on current implementation of Rel-17 specifications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Feature introduction/modification </a:t>
            </a:r>
            <a:r>
              <a:rPr lang="en-US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MUsT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be proposed for Rel-18</a:t>
            </a:r>
          </a:p>
          <a:p>
            <a:pPr lvl="2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"TEI-18" should be used when no other WI code can be used.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4055085"/>
              </p:ext>
            </p:extLst>
          </p:nvPr>
        </p:nvGraphicFramePr>
        <p:xfrm>
          <a:off x="6096000" y="1916059"/>
          <a:ext cx="5666608" cy="3967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482 (103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26</a:t>
            </a:r>
          </a:p>
          <a:p>
            <a:pPr lvl="2"/>
            <a:r>
              <a:rPr lang="en-US" dirty="0">
                <a:latin typeface="Arial "/>
              </a:rPr>
              <a:t>WID with </a:t>
            </a:r>
            <a:r>
              <a:rPr lang="en-US" dirty="0" err="1">
                <a:latin typeface="Arial "/>
              </a:rPr>
              <a:t>depedency</a:t>
            </a:r>
            <a:r>
              <a:rPr lang="en-US" dirty="0">
                <a:latin typeface="Arial "/>
              </a:rPr>
              <a:t> with SA/RAN only approved when corresponding WID approved in SA/RAN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81CA6B93-A062-43E3-9CB7-4BE697DB1E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401532"/>
              </p:ext>
            </p:extLst>
          </p:nvPr>
        </p:nvGraphicFramePr>
        <p:xfrm>
          <a:off x="6298237" y="2057399"/>
          <a:ext cx="5666608" cy="3325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Rel-18  Stage 2 extension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r>
              <a:rPr lang="fr-FR" sz="2000" dirty="0" err="1"/>
              <a:t>Hardline</a:t>
            </a:r>
            <a:r>
              <a:rPr lang="fr-FR" sz="2000" dirty="0"/>
              <a:t>:</a:t>
            </a:r>
          </a:p>
          <a:p>
            <a:pPr lvl="1"/>
            <a:r>
              <a:rPr lang="fr-FR" sz="1800" dirty="0" err="1"/>
              <a:t>Ensure</a:t>
            </a:r>
            <a:r>
              <a:rPr lang="fr-FR" sz="1800" dirty="0"/>
              <a:t> 9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2 freeze and the stage 3 freeze</a:t>
            </a:r>
          </a:p>
          <a:p>
            <a:pPr lvl="2"/>
            <a:r>
              <a:rPr lang="fr-FR" sz="1600" dirty="0"/>
              <a:t>To </a:t>
            </a:r>
            <a:r>
              <a:rPr lang="fr-FR" sz="1600" dirty="0" err="1"/>
              <a:t>grant</a:t>
            </a:r>
            <a:r>
              <a:rPr lang="fr-FR" sz="1600" dirty="0"/>
              <a:t> </a:t>
            </a:r>
            <a:r>
              <a:rPr lang="fr-FR" sz="1600" dirty="0" err="1"/>
              <a:t>enough</a:t>
            </a:r>
            <a:r>
              <a:rPr lang="fr-FR" sz="1600" dirty="0"/>
              <a:t> time for TSG cross-coordination.</a:t>
            </a:r>
          </a:p>
          <a:p>
            <a:pPr lvl="2"/>
            <a:r>
              <a:rPr lang="fr-FR" sz="1600" dirty="0"/>
              <a:t>For CT, Stage 2 </a:t>
            </a:r>
            <a:r>
              <a:rPr lang="fr-FR" sz="1600" dirty="0" err="1"/>
              <a:t>requirements</a:t>
            </a:r>
            <a:r>
              <a:rPr lang="fr-FR" sz="1600" dirty="0"/>
              <a:t> </a:t>
            </a:r>
            <a:r>
              <a:rPr lang="fr-FR" sz="1600" dirty="0" err="1"/>
              <a:t>coming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SA2 but </a:t>
            </a:r>
            <a:r>
              <a:rPr lang="fr-FR" sz="1600" dirty="0" err="1"/>
              <a:t>also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SA3, SA4, SA5, SA6</a:t>
            </a:r>
          </a:p>
          <a:p>
            <a:pPr lvl="1"/>
            <a:r>
              <a:rPr lang="fr-FR" sz="1800" dirty="0" err="1"/>
              <a:t>Ensure</a:t>
            </a:r>
            <a:r>
              <a:rPr lang="fr-FR" sz="1800" dirty="0"/>
              <a:t> 3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  <a:r>
              <a:rPr lang="fr-FR" sz="1800" dirty="0" err="1"/>
              <a:t>between</a:t>
            </a:r>
            <a:r>
              <a:rPr lang="fr-FR" sz="1800" dirty="0"/>
              <a:t> stage 3 freeze and ASN.1/</a:t>
            </a:r>
            <a:r>
              <a:rPr lang="fr-FR" sz="1800" dirty="0" err="1"/>
              <a:t>OpenAPI</a:t>
            </a:r>
            <a:r>
              <a:rPr lang="fr-FR" sz="1800" dirty="0"/>
              <a:t> freeze</a:t>
            </a:r>
          </a:p>
          <a:p>
            <a:pPr lvl="2"/>
            <a:r>
              <a:rPr lang="fr-FR" sz="1600" dirty="0"/>
              <a:t>To </a:t>
            </a:r>
            <a:r>
              <a:rPr lang="fr-FR" sz="1600" dirty="0" err="1"/>
              <a:t>avoid</a:t>
            </a:r>
            <a:r>
              <a:rPr lang="fr-FR" sz="1600" dirty="0"/>
              <a:t> </a:t>
            </a:r>
            <a:r>
              <a:rPr lang="fr-FR" sz="1600" dirty="0" err="1"/>
              <a:t>protocol</a:t>
            </a:r>
            <a:r>
              <a:rPr lang="fr-FR" sz="1600" dirty="0"/>
              <a:t> </a:t>
            </a:r>
            <a:r>
              <a:rPr lang="fr-FR" sz="1600" dirty="0" err="1"/>
              <a:t>backward</a:t>
            </a:r>
            <a:r>
              <a:rPr lang="fr-FR" sz="1600" dirty="0"/>
              <a:t> incompatible change and </a:t>
            </a:r>
            <a:r>
              <a:rPr lang="fr-FR" sz="1600" dirty="0" err="1"/>
              <a:t>provide</a:t>
            </a:r>
            <a:r>
              <a:rPr lang="fr-FR" sz="1600" dirty="0"/>
              <a:t> </a:t>
            </a:r>
            <a:r>
              <a:rPr lang="fr-FR" sz="1600" dirty="0" err="1"/>
              <a:t>some</a:t>
            </a:r>
            <a:r>
              <a:rPr lang="fr-FR" sz="1600" dirty="0"/>
              <a:t>  buffer </a:t>
            </a:r>
            <a:r>
              <a:rPr lang="fr-FR" sz="1600" dirty="0" err="1"/>
              <a:t>protocol</a:t>
            </a:r>
            <a:r>
              <a:rPr lang="fr-FR" sz="1600" dirty="0"/>
              <a:t> consolidation</a:t>
            </a:r>
          </a:p>
          <a:p>
            <a:pPr lvl="1"/>
            <a:r>
              <a:rPr lang="en-US" sz="1800" dirty="0"/>
              <a:t>Common CT stage 3/RAN functional freeze date and ASN.1/</a:t>
            </a:r>
            <a:r>
              <a:rPr lang="en-US" sz="1800" dirty="0" err="1"/>
              <a:t>OpenAPI</a:t>
            </a:r>
            <a:r>
              <a:rPr lang="en-US" sz="1800" dirty="0"/>
              <a:t> freeze date</a:t>
            </a:r>
            <a:endParaRPr lang="fr-FR" sz="1800" dirty="0"/>
          </a:p>
          <a:p>
            <a:r>
              <a:rPr lang="fr-FR" sz="2000" dirty="0"/>
              <a:t>If Stage 2 freeze date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maintained</a:t>
            </a:r>
            <a:endParaRPr lang="fr-FR" sz="2000" dirty="0"/>
          </a:p>
          <a:p>
            <a:pPr lvl="1"/>
            <a:r>
              <a:rPr lang="fr-FR" sz="1800" dirty="0"/>
              <a:t>The </a:t>
            </a:r>
            <a:r>
              <a:rPr lang="fr-FR" sz="1800" dirty="0" err="1"/>
              <a:t>number</a:t>
            </a:r>
            <a:r>
              <a:rPr lang="fr-FR" sz="1800" dirty="0"/>
              <a:t> of Stage 2 WI exceptions </a:t>
            </a:r>
            <a:r>
              <a:rPr lang="fr-FR" sz="1800" dirty="0" err="1"/>
              <a:t>should</a:t>
            </a:r>
            <a:r>
              <a:rPr lang="fr-FR" sz="1800" dirty="0"/>
              <a:t> </a:t>
            </a:r>
            <a:r>
              <a:rPr lang="fr-FR" sz="1800" dirty="0" err="1"/>
              <a:t>remain</a:t>
            </a:r>
            <a:r>
              <a:rPr lang="fr-FR" sz="1800" dirty="0"/>
              <a:t> "</a:t>
            </a:r>
            <a:r>
              <a:rPr lang="fr-FR" sz="1800" dirty="0" err="1"/>
              <a:t>under</a:t>
            </a:r>
            <a:r>
              <a:rPr lang="fr-FR" sz="1800" dirty="0"/>
              <a:t> control"</a:t>
            </a:r>
          </a:p>
          <a:p>
            <a:pPr lvl="2"/>
            <a:r>
              <a:rPr lang="fr-FR" sz="1600" dirty="0" err="1"/>
              <a:t>Having</a:t>
            </a:r>
            <a:r>
              <a:rPr lang="fr-FR" sz="1600" dirty="0"/>
              <a:t> </a:t>
            </a:r>
            <a:r>
              <a:rPr lang="fr-FR" sz="1600" dirty="0" err="1"/>
              <a:t>too</a:t>
            </a:r>
            <a:r>
              <a:rPr lang="fr-FR" sz="1600" dirty="0"/>
              <a:t> </a:t>
            </a:r>
            <a:r>
              <a:rPr lang="fr-FR" sz="1600" dirty="0" err="1"/>
              <a:t>many</a:t>
            </a:r>
            <a:r>
              <a:rPr lang="fr-FR" sz="1600" dirty="0"/>
              <a:t> stage 2 WI exceptions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mean</a:t>
            </a:r>
            <a:r>
              <a:rPr lang="fr-FR" sz="1600" dirty="0"/>
              <a:t> a stage 3 </a:t>
            </a:r>
            <a:r>
              <a:rPr lang="fr-FR" sz="1600" dirty="0" err="1"/>
              <a:t>done</a:t>
            </a:r>
            <a:r>
              <a:rPr lang="fr-FR" sz="1600" dirty="0"/>
              <a:t> in </a:t>
            </a:r>
            <a:r>
              <a:rPr lang="fr-FR" sz="1600" dirty="0" err="1"/>
              <a:t>only</a:t>
            </a:r>
            <a:r>
              <a:rPr lang="fr-FR" sz="1600" dirty="0"/>
              <a:t> 6 </a:t>
            </a:r>
            <a:r>
              <a:rPr lang="fr-FR" sz="1600" dirty="0" err="1"/>
              <a:t>months</a:t>
            </a:r>
            <a:r>
              <a:rPr lang="fr-FR" sz="1600" dirty="0"/>
              <a:t>, </a:t>
            </a:r>
            <a:r>
              <a:rPr lang="fr-FR" sz="1600" dirty="0" err="1"/>
              <a:t>which</a:t>
            </a:r>
            <a:r>
              <a:rPr lang="fr-FR" sz="1600" dirty="0"/>
              <a:t> </a:t>
            </a:r>
            <a:r>
              <a:rPr lang="fr-FR" sz="1600" dirty="0" err="1"/>
              <a:t>would</a:t>
            </a:r>
            <a:r>
              <a:rPr lang="fr-FR" sz="1600" dirty="0"/>
              <a:t> </a:t>
            </a:r>
            <a:r>
              <a:rPr lang="fr-FR" sz="1600" dirty="0" err="1"/>
              <a:t>contradict</a:t>
            </a:r>
            <a:r>
              <a:rPr lang="fr-FR" sz="1600" dirty="0"/>
              <a:t> the 9 </a:t>
            </a:r>
            <a:r>
              <a:rPr lang="fr-FR" sz="1600" dirty="0" err="1"/>
              <a:t>months</a:t>
            </a:r>
            <a:r>
              <a:rPr lang="fr-FR" sz="1600" dirty="0"/>
              <a:t> </a:t>
            </a:r>
            <a:r>
              <a:rPr lang="fr-FR" sz="1600" dirty="0" err="1"/>
              <a:t>hardine</a:t>
            </a:r>
            <a:r>
              <a:rPr lang="fr-FR" sz="1600" dirty="0"/>
              <a:t>.</a:t>
            </a:r>
          </a:p>
          <a:p>
            <a:r>
              <a:rPr lang="fr-FR" sz="2000" dirty="0"/>
              <a:t>If Stage 2 freeze date </a:t>
            </a:r>
            <a:r>
              <a:rPr lang="fr-FR" sz="2000" dirty="0" err="1"/>
              <a:t>shifted</a:t>
            </a:r>
            <a:r>
              <a:rPr lang="fr-FR" sz="2000" dirty="0"/>
              <a:t> by </a:t>
            </a:r>
            <a:r>
              <a:rPr lang="fr-FR" sz="2000" dirty="0">
                <a:solidFill>
                  <a:srgbClr val="FF0000"/>
                </a:solidFill>
              </a:rPr>
              <a:t>X</a:t>
            </a:r>
            <a:r>
              <a:rPr lang="fr-FR" sz="2000" dirty="0"/>
              <a:t> </a:t>
            </a:r>
            <a:r>
              <a:rPr lang="fr-FR" sz="2000" dirty="0" err="1"/>
              <a:t>months</a:t>
            </a:r>
            <a:endParaRPr lang="fr-FR" sz="2000" dirty="0"/>
          </a:p>
          <a:p>
            <a:pPr lvl="1"/>
            <a:r>
              <a:rPr lang="fr-FR" sz="1800" dirty="0"/>
              <a:t>Stage 3 </a:t>
            </a:r>
            <a:r>
              <a:rPr lang="fr-FR" sz="1800" b="1" u="sng" dirty="0"/>
              <a:t>AND</a:t>
            </a:r>
            <a:r>
              <a:rPr lang="fr-FR" sz="1800" dirty="0"/>
              <a:t> ASN.1/</a:t>
            </a:r>
            <a:r>
              <a:rPr lang="fr-FR" sz="1800" dirty="0" err="1"/>
              <a:t>OpenAPI</a:t>
            </a:r>
            <a:r>
              <a:rPr lang="fr-FR" sz="1800" dirty="0"/>
              <a:t> freeze dates MUST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shifted</a:t>
            </a:r>
            <a:r>
              <a:rPr lang="fr-FR" sz="1800" dirty="0"/>
              <a:t> by </a:t>
            </a:r>
            <a:r>
              <a:rPr lang="fr-FR" sz="1800" dirty="0">
                <a:solidFill>
                  <a:srgbClr val="FF0000"/>
                </a:solidFill>
              </a:rPr>
              <a:t>X</a:t>
            </a:r>
            <a:r>
              <a:rPr lang="fr-FR" sz="1800" dirty="0"/>
              <a:t> </a:t>
            </a:r>
            <a:r>
              <a:rPr lang="fr-FR" sz="1800" dirty="0" err="1"/>
              <a:t>months</a:t>
            </a:r>
            <a:endParaRPr lang="fr-FR" sz="1800" dirty="0"/>
          </a:p>
          <a:p>
            <a:pPr lvl="1"/>
            <a:r>
              <a:rPr lang="fr-FR" sz="1800" dirty="0"/>
              <a:t>Limited stage 2 WI exceptions </a:t>
            </a:r>
            <a:r>
              <a:rPr lang="fr-FR" sz="1800" dirty="0" err="1"/>
              <a:t>should</a:t>
            </a:r>
            <a:r>
              <a:rPr lang="fr-FR" sz="1800" dirty="0"/>
              <a:t> </a:t>
            </a:r>
            <a:r>
              <a:rPr lang="fr-FR" sz="1800" dirty="0" err="1"/>
              <a:t>be</a:t>
            </a:r>
            <a:r>
              <a:rPr lang="fr-FR" sz="1800" dirty="0"/>
              <a:t> </a:t>
            </a:r>
            <a:r>
              <a:rPr lang="fr-FR" sz="1800" dirty="0" err="1"/>
              <a:t>allowed</a:t>
            </a:r>
            <a:r>
              <a:rPr lang="fr-FR" sz="1800" dirty="0"/>
              <a:t> </a:t>
            </a:r>
            <a:r>
              <a:rPr lang="fr-FR" sz="1800" dirty="0" err="1"/>
              <a:t>after</a:t>
            </a:r>
            <a:r>
              <a:rPr lang="fr-FR" sz="1800" dirty="0"/>
              <a:t> the stage 2 freeze</a:t>
            </a:r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A1BA93-A974-45D2-8EF1-E9F4231E1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UPU vs UCU discussion in CT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FBBCCF-F3D9-4082-80DA-AF6BA48B8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notify the UE of a change a aerial subscription information?</a:t>
            </a:r>
          </a:p>
          <a:p>
            <a:pPr lvl="1"/>
            <a:r>
              <a:rPr lang="en-US" dirty="0"/>
              <a:t>In SA2, UPU was selected as procedure to notify the UE of a change a aerial subscription information.</a:t>
            </a:r>
          </a:p>
          <a:p>
            <a:pPr lvl="1"/>
            <a:r>
              <a:rPr lang="en-US" dirty="0"/>
              <a:t>In CT1, UCU was seen as more appropriate</a:t>
            </a:r>
          </a:p>
          <a:p>
            <a:r>
              <a:rPr lang="en-US" dirty="0"/>
              <a:t>The discussion was moved to CT, with preparation of two CR packs (one for UCU, one for UPU) to be conditionally approved (with dependency on related CRs submitted to SA.</a:t>
            </a:r>
          </a:p>
          <a:p>
            <a:r>
              <a:rPr lang="en-US" dirty="0"/>
              <a:t>With the SA decision to  approve UCU-based procedure, CT eventually approved the corresponding UCU CRs</a:t>
            </a:r>
          </a:p>
          <a:p>
            <a:pPr lvl="1"/>
            <a:r>
              <a:rPr lang="en-US" dirty="0"/>
              <a:t>With dependency on SA related CRs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879098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5757" y="2282825"/>
          <a:ext cx="11736531" cy="3567447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C1-226240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Mandatory inclusion of 5GPRUK ID in the RELAY KEY ACCEPT message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Nokia, Nokia Shanghai Bell,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InterDigital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, OPPO, 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 4787​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24.501​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C1-226235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Rename 5GPRUK ID and 5GPRUK in CP based solution and rename PRUK and PRUK ID in UP based solution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Ericsson, China Telecom,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InterDigital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, 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0190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24.554​</a:t>
                      </a:r>
                    </a:p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C1-226912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Optional to provision N3IWF selection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infomation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to the UE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vivo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0190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24.554​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C1-226913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Optional to provision N3IWF selection information – coding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vivo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 0027​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TS 24.555​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hlinkClick r:id="rId7"/>
                        </a:rPr>
                        <a:t>C1-226117</a:t>
                      </a:r>
                      <a:r>
                        <a:rPr lang="en-US" sz="1000" b="0" i="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</a:rPr>
                        <a:t>​</a:t>
                      </a:r>
                      <a:endParaRPr lang="en-US" sz="1000" b="0" i="0" dirty="0">
                        <a:solidFill>
                          <a:srgbClr val="124191"/>
                        </a:solidFill>
                        <a:effectLst/>
                        <a:latin typeface="Nokia Pure Text Light" panose="020B03040406020603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Correction on unused value of payload type​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 Incorporated, Nokia, Nokia Shanghai Bell, </a:t>
                      </a:r>
                      <a:r>
                        <a:rPr lang="de-D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HiSilicon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CR 4750 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24.501​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02309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C1-226538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Nokia Pure Headline Light" panose="020B0304040602060303" pitchFamily="34" charset="0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Added PLMN List with AAA connectivity to 5GC IE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Lenovo, Nokia, Nokia Shanghai Bell, Ericsson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CR 0206​</a:t>
                      </a:r>
                    </a:p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24.502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06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889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5757" y="2282825"/>
          <a:ext cx="11736531" cy="2546081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C1-227000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base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PLMN lists for non-3GPP </a:t>
                      </a:r>
                      <a:r>
                        <a:rPr lang="en-US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</a:t>
                      </a:r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Lenovo, Nokia, Nokia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Shanghi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Bell,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0211​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24.502</a:t>
                      </a:r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C1-227002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Connectivity for NSWO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authentication</a:t>
                      </a:r>
                      <a:endParaRPr lang="en-US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Lenovo, Nokia, Nokia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Shanghi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Bell, Ericsson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0731​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24.302</a:t>
                      </a:r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C1-226137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for MCPTT private call forwarding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Kontron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 Transportation France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0843​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24.379​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89009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algn="l" defTabSz="914400" rtl="0" eaLnBrk="1" fontAlgn="auto" latinLnBrk="0" hangingPunct="1"/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C1-226065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and minimum length of NSAG information IE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de-DE" sz="1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de-DE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Ericsson</a:t>
                      </a:r>
                      <a:endParaRPr lang="fr-FR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4678​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24.501​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939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C1-227132</a:t>
                      </a:r>
                      <a:r>
                        <a:rPr lang="en-US" sz="1000" b="1" i="0" u="sng" strike="noStrike" kern="1200" dirty="0">
                          <a:solidFill>
                            <a:srgbClr val="12419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​</a:t>
                      </a:r>
                    </a:p>
                    <a:p>
                      <a:pPr algn="l" rtl="0" fontAlgn="auto"/>
                      <a:endParaRPr lang="en-US" sz="1000" b="1" i="0" u="sng" strike="noStrike" kern="1200" dirty="0">
                        <a:solidFill>
                          <a:srgbClr val="12419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Correction of IEI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 4970​</a:t>
                      </a:r>
                    </a:p>
                    <a:p>
                      <a:pPr algn="l" rtl="0" fontAlgn="base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24.501​</a:t>
                      </a:r>
                    </a:p>
                    <a:p>
                      <a:endParaRPr lang="de-DE" sz="10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951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03868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71B583D-CAE8-4432-8574-3DB6F7D0C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handling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E648C2B-F8F7-461E-AAB1-EBA80C843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9360"/>
            <a:ext cx="10515600" cy="4351338"/>
          </a:xfrm>
        </p:spPr>
        <p:txBody>
          <a:bodyPr/>
          <a:lstStyle/>
          <a:p>
            <a:r>
              <a:rPr lang="en-US" dirty="0"/>
              <a:t>Late CT1 review of Rel-17 specifications has revealed that:</a:t>
            </a:r>
          </a:p>
          <a:p>
            <a:pPr lvl="1"/>
            <a:r>
              <a:rPr lang="en-US" dirty="0"/>
              <a:t>A lot of IANA assignment requests have still to be done</a:t>
            </a:r>
          </a:p>
          <a:p>
            <a:pPr lvl="1"/>
            <a:r>
              <a:rPr lang="en-US" dirty="0"/>
              <a:t>There is no easy way to track the need for IANA assignment requests  from 3GPP</a:t>
            </a:r>
          </a:p>
          <a:p>
            <a:r>
              <a:rPr lang="en-US" dirty="0"/>
              <a:t>Action (3GPP wide):</a:t>
            </a:r>
          </a:p>
          <a:p>
            <a:pPr lvl="1"/>
            <a:r>
              <a:rPr lang="en-US" dirty="0"/>
              <a:t>Specification rapporteurs needs to review Rel-17/Rel-18 specs and collect the request for IANA assignment</a:t>
            </a:r>
          </a:p>
          <a:p>
            <a:pPr lvl="1"/>
            <a:r>
              <a:rPr lang="en-US" dirty="0"/>
              <a:t>Any IANA assignment request must be indicated to the CT Chair</a:t>
            </a:r>
          </a:p>
          <a:p>
            <a:pPr lvl="1"/>
            <a:r>
              <a:rPr lang="en-US" dirty="0"/>
              <a:t>MCC are kindly requested to generate a webpage collecting the IANA assignment requests for a more efficient tracking</a:t>
            </a:r>
          </a:p>
          <a:p>
            <a:pPr lvl="2"/>
            <a:r>
              <a:rPr lang="en-US" dirty="0"/>
              <a:t>As e.g. "TSG working agreements" webpage</a:t>
            </a:r>
          </a:p>
          <a:p>
            <a:r>
              <a:rPr lang="en-US" dirty="0"/>
              <a:t>LS to be sent to CT1, CT3, CT4, SA4, SA5, RAN3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467340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Georg 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1/4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7631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CP-223021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 support of NR RedCap UE with long eDRX for RRC_INACTIVE State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CP-223022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on Multiple location report for MT-LR Immediate Location Request for regulatory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CP-223024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on Shared Data ID and Handling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CP-223025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Edge Computing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CP-223026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of NSAC for maximum number of UEs with at least one PDU session/PDN connection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CP-223105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mission critical system migration and interconnection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CP-223106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Application Layer Support for Uncrewed Aerial Systems (UAS),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308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2/4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866423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CP-223107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application layer support for V2X services;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CP-223110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proximity based services in 5GS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CP-223114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support for 5WWC,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CP-223202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application detection event exposure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CP-223203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General Support of IPv6 Prefix Delegation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CP-223204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 System with Satellite Backhaul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CP-223205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5G Timing Resiliency and TSC &amp; URLLC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308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13188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3/4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396639"/>
              </p:ext>
            </p:extLst>
          </p:nvPr>
        </p:nvGraphicFramePr>
        <p:xfrm>
          <a:off x="224631" y="2085624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CP-223206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Extensions to the TSC Framework to support DetNet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CP-223207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enabling Edge Applications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CP-223208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Rel-18 enhancements of session management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CP-223210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 System Enabler for Service Function Chaining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CP-223211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of Network Automation Enablers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CP-223261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enhancement of 5G UE Policy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9729417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Study/Work Items Rel-18 4/4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788036"/>
              </p:ext>
            </p:extLst>
          </p:nvPr>
        </p:nvGraphicFramePr>
        <p:xfrm>
          <a:off x="224631" y="1808222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CP-223262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 of Seamless UE context recovery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CP-223266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Secondary DN authentication and authorization in EPC IWK cases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CP-223267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enhancement to the 5GC location services -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24.572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CP-223271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Enhanced support of Non-Public Networks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CP-223272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SEAL data delivery enabler for vertical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24.543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CP-223273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Enhanced Service Enabler Architecture Layer for Verticals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24.543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794537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284949"/>
              </p:ext>
            </p:extLst>
          </p:nvPr>
        </p:nvGraphicFramePr>
        <p:xfrm>
          <a:off x="224631" y="1920897"/>
          <a:ext cx="11742738" cy="272222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CP-223102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CP-223103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337499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11085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Approval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27789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1503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User plane Location Services (LCS) protocols and procedures;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Data delivery management - Service Enabler Architecture Layer for Verticals (SEAL); Protocol Specification;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Notification management - Service Enabler Architecture Layer for Verticals (SEAL); Protocol specification;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Rel-18 TR/TS for Approval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4335161-DE5D-57AD-95F6-D06C94C39F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None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75900505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37F17318-DD97-1498-2C18-3984BA4A80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341363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C1-226458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 usage in UAC configuration validity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configuration with protection scheme for concealing the SUPI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configuration with protection scheme for concealing the SUPI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 usage in SNPN selection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23.501 CR 3714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Introducing the secondary DN authentication and authorization over EPC support indicator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23.401 CR 2997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Indicating the capability of supporting SDNAEPC during the PDN connectivity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Rejecting PDN connectivity procedure due to SDNAEPC is not supported by the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Exchanging the SDNAEPC EAP message in ESM procedures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discovery of SNPNs with 5G connectivity support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24,302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C1-226713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WLANSP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provisioning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in SNPN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491769-ACE5-4032-AED4-E21F96A05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82" y="3515028"/>
            <a:ext cx="852554" cy="106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B522BA7-223D-4566-895C-A5373FAFB93F}"/>
              </a:ext>
            </a:extLst>
          </p:cNvPr>
          <p:cNvSpPr txBox="1">
            <a:spLocks/>
          </p:cNvSpPr>
          <p:nvPr/>
        </p:nvSpPr>
        <p:spPr bwMode="auto">
          <a:xfrm>
            <a:off x="2117429" y="3569124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frederic.firmin@etsi.org</a:t>
            </a:r>
          </a:p>
        </p:txBody>
      </p:sp>
    </p:spTree>
    <p:extLst>
      <p:ext uri="{BB962C8B-B14F-4D97-AF65-F5344CB8AC3E}">
        <p14:creationId xmlns:p14="http://schemas.microsoft.com/office/powerpoint/2010/main" val="1098286022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2593C9B2-E7E9-97BB-9712-939B71D135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006432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C1-226418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SNPNs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usage</a:t>
                      </a:r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for </a:t>
                      </a:r>
                      <a:r>
                        <a:rPr lang="de-DE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C1-226419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a-DK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SNPNs usage for NSAG information storage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C1-226420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SNPNs usage for congestion control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to indicate its support for Slice-based N3IWF selection to the network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 usage in UAC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conditions for using SPI for UE derived QoS rules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C1-226884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conditions for using SPI for UE derived QoS rules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Indicating the capability of supporting SDNAEPC during the PDU session establishment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Rejecting the UE Registration due to the selected N3IWF by the UE is not compatible with the used slices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Registration procedure triggered by a change of UE Requested T3512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24.501 CR 4758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458683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9FF9B3CF-2DE9-EDCA-BFD2-8FE4F4157E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380868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C1-226882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Registration procedure triggered by a change of UE Requested T3512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24.501 CR 4758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Providing Equivalent SNPNs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SNPNs usage in 5GMM-CONNECTED mode with RRC inactive indication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Providing registered SNPNs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3730, TS 23.502 CR 3569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Unavailability Period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CR3749, TS 23.502 CR3598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N3IWF with slice capability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#3578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Equivalent SNPN usage for mobile identity selection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 3569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payload and payload type for UUAA and C2 authorization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29.256 CR 0008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Clarification on payload and payload type for UUAA and C2 authorization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29.256 CR 0008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Handling of pending NSSAI in NSSRG procedure Rel18 - option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23.501 CR 3693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263333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(IV)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0DE2ABDA-02D8-B8EC-C3A6-04F716C56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724064"/>
              </p:ext>
            </p:extLst>
          </p:nvPr>
        </p:nvGraphicFramePr>
        <p:xfrm>
          <a:off x="800100" y="2016000"/>
          <a:ext cx="10467975" cy="397609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Handling of pending NSSAI in NSSRG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TS/TR 23,501 CR 3693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PLMN lists for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23.003 CR#0642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SNPN for trusted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C1-227051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WLAN discovery and selection procedure in SNPN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23.501 CR 3714, TS 23.502 CR 3565, 23.503 CR 0745, TS 23.402 CR 2997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SNPN selection procedures for using trusted non-3GPP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23.502 CR3565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 Home N3IWF identifier configuration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23.503 CR0751, TS 23.501 CR3707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Default DRX for direct link establishment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23.304 CR 0118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Providing all the mapped NR Tx Profiles for groupcast and broadcast mode 5G ProSe communication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23.304 CR 0118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C1-227166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Correcting handling of authentication synchronisation error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33.503 CR 0060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C1-226903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Default DRX for direct link establishment - coding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TS 23.304 CR 0118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951773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A442A533-8501-F2C0-98A0-B2CE9534C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961684"/>
              </p:ext>
            </p:extLst>
          </p:nvPr>
        </p:nvGraphicFramePr>
        <p:xfrm>
          <a:off x="263611" y="1853514"/>
          <a:ext cx="11117898" cy="2107352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Network Assistance Invocation Event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Dynamic Policy Invocation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Access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Reason header for handling of Identity header errors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1032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CR#6564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C0794B8-EACA-1353-7B13-67B41248A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150743"/>
              </p:ext>
            </p:extLst>
          </p:nvPr>
        </p:nvGraphicFramePr>
        <p:xfrm>
          <a:off x="838200" y="2387241"/>
          <a:ext cx="9554658" cy="3786785"/>
        </p:xfrm>
        <a:graphic>
          <a:graphicData uri="http://schemas.openxmlformats.org/drawingml/2006/table">
            <a:tbl>
              <a:tblPr/>
              <a:tblGrid>
                <a:gridCol w="1296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8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98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1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C4-225317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Slice-specific N3IWF FQDNs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23.003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0647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23.501-3707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C4-225555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Impact of Shared NG-U Termination on MBS Restoration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23.527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0064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23.247-0141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C4-225391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of RRC_INACTIVE with long eDRX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29.502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0588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23.502-3555</a:t>
                      </a:r>
                      <a:b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23.501-3705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b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C4-225162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Handling of PDU sessions for Emergency services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29.502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0591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23.501-3711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C4-225163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Handling of PDU sessions for Emergency services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29.502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0592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23.501-3711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C4-225455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Inter AMF mobility when UE is registered in SNPN with different access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29.518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0800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23.502-3565</a:t>
                      </a:r>
                      <a:b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23.501-3714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b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C4-225390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Support of RRC_INACTIVE with long eDRX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29.518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0803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23.502-3555</a:t>
                      </a:r>
                      <a:b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23.501-3705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b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C4-225145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Multicast MBS session (de)activation or update after an AMF failure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29.518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0804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23.527-0063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C4-225630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Clarification on MB-SMF behaviour on handling shared NG-U tunnel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29.532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0045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23.247-0141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C4-225441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Add mbmsGwTunAddr attibute in DistSession data type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29.581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0015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23.247-0129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279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1108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26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2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424 registered</a:t>
            </a:r>
          </a:p>
          <a:p>
            <a:pPr lvl="2"/>
            <a:r>
              <a:rPr lang="en-US" altLang="fr-FR" dirty="0"/>
              <a:t>350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15873</TotalTime>
  <Words>3048</Words>
  <Application>Microsoft Office PowerPoint</Application>
  <PresentationFormat>Grand écran</PresentationFormat>
  <Paragraphs>758</Paragraphs>
  <Slides>45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45</vt:i4>
      </vt:variant>
    </vt:vector>
  </HeadingPairs>
  <TitlesOfParts>
    <vt:vector size="55" baseType="lpstr">
      <vt:lpstr>Arial</vt:lpstr>
      <vt:lpstr>Arial </vt:lpstr>
      <vt:lpstr>Calibri</vt:lpstr>
      <vt:lpstr>Calibri Light</vt:lpstr>
      <vt:lpstr>Helvetica 75 Bold</vt:lpstr>
      <vt:lpstr>Nokia Pure Headline Light</vt:lpstr>
      <vt:lpstr>Nokia Pure Text Light</vt:lpstr>
      <vt:lpstr>Times New Roman</vt:lpstr>
      <vt:lpstr>Office Theme</vt:lpstr>
      <vt:lpstr>1_Office Theme</vt:lpstr>
      <vt:lpstr>CT Status Report  to TSG SA#98e 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For Information to SA</vt:lpstr>
      <vt:lpstr>CT view on Rel-18  Stage 2 extension</vt:lpstr>
      <vt:lpstr>UPU vs UCU discussion in CT</vt:lpstr>
      <vt:lpstr>Backward Incompatible Changes Rel-17</vt:lpstr>
      <vt:lpstr>Backward Incompatible Changes Rel-17</vt:lpstr>
      <vt:lpstr>For Action to SA</vt:lpstr>
      <vt:lpstr>IANA assignment request handling</vt:lpstr>
      <vt:lpstr>Acknowledgement</vt:lpstr>
      <vt:lpstr>Acknowledgement</vt:lpstr>
      <vt:lpstr>Annex</vt:lpstr>
      <vt:lpstr>New approved  Study/Work Items</vt:lpstr>
      <vt:lpstr>New Study/Work Items Rel-18 1/4</vt:lpstr>
      <vt:lpstr>New Study/Work Items Rel-18 2/4</vt:lpstr>
      <vt:lpstr>New Study/Work Items Rel-18 3/4</vt:lpstr>
      <vt:lpstr>New Study/Work Items Rel-18 4/4</vt:lpstr>
      <vt:lpstr>Revised approved Work Items Rel-17</vt:lpstr>
      <vt:lpstr>TR/TS sent to plenary</vt:lpstr>
      <vt:lpstr>New Rel-18 TR/TS for Approval</vt:lpstr>
      <vt:lpstr>New Specification numbers</vt:lpstr>
      <vt:lpstr>New allocated Specification numbers</vt:lpstr>
      <vt:lpstr>New Rel-18 TR/TS for Approval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CT1: CRs for conditional approval (IV)</vt:lpstr>
      <vt:lpstr>CT3: CRs for conditional approval(II) 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849</cp:revision>
  <dcterms:created xsi:type="dcterms:W3CDTF">2010-02-05T13:52:04Z</dcterms:created>
  <dcterms:modified xsi:type="dcterms:W3CDTF">2022-12-19T11:41:48Z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e6c818a6-e1a0-4a6e-a969-20d857c5dc62_Enabled">
    <vt:lpwstr>true</vt:lpwstr>
  </property>
  <property fmtid="{D5CDD505-2E9C-101B-9397-08002B2CF9AE}" pid="4" name="MSIP_Label_e6c818a6-e1a0-4a6e-a969-20d857c5dc62_SetDate">
    <vt:lpwstr>2022-12-19T11:41:48Z</vt:lpwstr>
  </property>
  <property fmtid="{D5CDD505-2E9C-101B-9397-08002B2CF9AE}" pid="5" name="MSIP_Label_e6c818a6-e1a0-4a6e-a969-20d857c5dc62_Method">
    <vt:lpwstr>Standard</vt:lpwstr>
  </property>
  <property fmtid="{D5CDD505-2E9C-101B-9397-08002B2CF9AE}" pid="6" name="MSIP_Label_e6c818a6-e1a0-4a6e-a969-20d857c5dc62_Name">
    <vt:lpwstr>Orange_restricted_internal.2</vt:lpwstr>
  </property>
  <property fmtid="{D5CDD505-2E9C-101B-9397-08002B2CF9AE}" pid="7" name="MSIP_Label_e6c818a6-e1a0-4a6e-a969-20d857c5dc62_SiteId">
    <vt:lpwstr>90c7a20a-f34b-40bf-bc48-b9253b6f5d20</vt:lpwstr>
  </property>
  <property fmtid="{D5CDD505-2E9C-101B-9397-08002B2CF9AE}" pid="8" name="MSIP_Label_e6c818a6-e1a0-4a6e-a969-20d857c5dc62_ActionId">
    <vt:lpwstr>b6bcebe6-02a5-4a2c-ab5d-4560a039afad</vt:lpwstr>
  </property>
  <property fmtid="{D5CDD505-2E9C-101B-9397-08002B2CF9AE}" pid="9" name="MSIP_Label_e6c818a6-e1a0-4a6e-a969-20d857c5dc62_ContentBits">
    <vt:lpwstr>2</vt:lpwstr>
  </property>
</Properties>
</file>